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pen Sans" panose="020B0606030504020204" pitchFamily="34" charset="0"/>
      <p:regular r:id="rId17"/>
      <p:bold r:id="rId18"/>
      <p:italic r:id="rId19"/>
      <p:boldItalic r:id="rId20"/>
    </p:embeddedFont>
    <p:embeddedFont>
      <p:font typeface="PT Sans Narrow" panose="020B0506020203020204" pitchFamily="3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17" autoAdjust="0"/>
  </p:normalViewPr>
  <p:slideViewPr>
    <p:cSldViewPr snapToGrid="0">
      <p:cViewPr varScale="1">
        <p:scale>
          <a:sx n="122" d="100"/>
          <a:sy n="122" d="100"/>
        </p:scale>
        <p:origin x="68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b87c78c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b87c78c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b87c78c60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b87c78c6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GB" dirty="0"/>
              <a:t>Before reproducing the paper, we did EDA for this dataset, the figures plot on the slide shows the distribution of number of people with different attributes. </a:t>
            </a:r>
            <a:r>
              <a:rPr lang="en-US" dirty="0"/>
              <a:t>This step allows the data to be visualized and is essential for later data cleaning and validation of the results</a:t>
            </a:r>
            <a:endParaRPr lang="en-GB" dirty="0"/>
          </a:p>
        </p:txBody>
      </p:sp>
    </p:spTree>
    <p:extLst>
      <p:ext uri="{BB962C8B-B14F-4D97-AF65-F5344CB8AC3E}">
        <p14:creationId xmlns:p14="http://schemas.microsoft.com/office/powerpoint/2010/main" val="3179889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b9f4bf4b2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b9f4bf4b2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two diagram is our reproduce result. During the reproduction, some data cleaning procedure is done, including filled missing values, exclude meaningless attributes and convert the continuous variables to string. From the left-hand side graph, the random forest classifier reaches 83.8% of accuracy. And the right-hand graph shows the importance score of each attributes. The result we got is similar to paper, where the attribute age, capital gain and working hours per week are most important attributes influencing the income level.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zh-CN" sz="3200">
                <a:highlight>
                  <a:srgbClr val="FFFFFF"/>
                </a:highlight>
                <a:latin typeface="Times New Roman"/>
                <a:ea typeface="Times New Roman"/>
                <a:cs typeface="Times New Roman"/>
                <a:sym typeface="Times New Roman"/>
              </a:rPr>
              <a:t>Prediction of Adult Census Income Level</a:t>
            </a:r>
            <a:endParaRPr sz="6600"/>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sz="1200"/>
              <a:t>Tong Wu, Yu Wu, Weizhou Wang, Xiaoyu Wang</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32260-C1FA-A9BF-E006-68556E149653}"/>
              </a:ext>
            </a:extLst>
          </p:cNvPr>
          <p:cNvSpPr>
            <a:spLocks noGrp="1"/>
          </p:cNvSpPr>
          <p:nvPr>
            <p:ph type="title"/>
          </p:nvPr>
        </p:nvSpPr>
        <p:spPr/>
        <p:txBody>
          <a:bodyPr>
            <a:normAutofit fontScale="90000"/>
          </a:bodyPr>
          <a:lstStyle/>
          <a:p>
            <a:r>
              <a:rPr lang="en-GB" altLang="zh-CN" dirty="0"/>
              <a:t>New Approaches – Logistic Regression</a:t>
            </a:r>
            <a:endParaRPr lang="en-GB" dirty="0"/>
          </a:p>
        </p:txBody>
      </p:sp>
      <p:pic>
        <p:nvPicPr>
          <p:cNvPr id="5" name="图片 4" descr="图表, 树状图&#10;&#10;描述已自动生成">
            <a:extLst>
              <a:ext uri="{FF2B5EF4-FFF2-40B4-BE49-F238E27FC236}">
                <a16:creationId xmlns:a16="http://schemas.microsoft.com/office/drawing/2014/main" id="{82304F31-7103-A983-B01F-7FF6096B58B4}"/>
              </a:ext>
            </a:extLst>
          </p:cNvPr>
          <p:cNvPicPr>
            <a:picLocks noChangeAspect="1"/>
          </p:cNvPicPr>
          <p:nvPr/>
        </p:nvPicPr>
        <p:blipFill>
          <a:blip r:embed="rId2"/>
          <a:stretch>
            <a:fillRect/>
          </a:stretch>
        </p:blipFill>
        <p:spPr>
          <a:xfrm>
            <a:off x="125505" y="1494204"/>
            <a:ext cx="4536826" cy="2817820"/>
          </a:xfrm>
          <a:prstGeom prst="rect">
            <a:avLst/>
          </a:prstGeom>
        </p:spPr>
      </p:pic>
      <p:pic>
        <p:nvPicPr>
          <p:cNvPr id="7" name="图片 6" descr="图表, 散点图&#10;&#10;描述已自动生成">
            <a:extLst>
              <a:ext uri="{FF2B5EF4-FFF2-40B4-BE49-F238E27FC236}">
                <a16:creationId xmlns:a16="http://schemas.microsoft.com/office/drawing/2014/main" id="{E6C65BB7-56F9-0C8C-2732-7817EC0A321B}"/>
              </a:ext>
            </a:extLst>
          </p:cNvPr>
          <p:cNvPicPr>
            <a:picLocks noChangeAspect="1"/>
          </p:cNvPicPr>
          <p:nvPr/>
        </p:nvPicPr>
        <p:blipFill>
          <a:blip r:embed="rId3"/>
          <a:stretch>
            <a:fillRect/>
          </a:stretch>
        </p:blipFill>
        <p:spPr>
          <a:xfrm>
            <a:off x="4662331" y="1734296"/>
            <a:ext cx="4445647" cy="2577728"/>
          </a:xfrm>
          <a:prstGeom prst="rect">
            <a:avLst/>
          </a:prstGeom>
        </p:spPr>
      </p:pic>
    </p:spTree>
    <p:extLst>
      <p:ext uri="{BB962C8B-B14F-4D97-AF65-F5344CB8AC3E}">
        <p14:creationId xmlns:p14="http://schemas.microsoft.com/office/powerpoint/2010/main" val="3465689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69A1-6E7A-5C5F-B378-6B5AD537B95A}"/>
              </a:ext>
            </a:extLst>
          </p:cNvPr>
          <p:cNvSpPr>
            <a:spLocks noGrp="1"/>
          </p:cNvSpPr>
          <p:nvPr>
            <p:ph type="title"/>
          </p:nvPr>
        </p:nvSpPr>
        <p:spPr/>
        <p:txBody>
          <a:bodyPr>
            <a:normAutofit fontScale="90000"/>
          </a:bodyPr>
          <a:lstStyle/>
          <a:p>
            <a:r>
              <a:rPr lang="en-GB" dirty="0"/>
              <a:t>New Approaches - SVM</a:t>
            </a:r>
          </a:p>
        </p:txBody>
      </p:sp>
      <p:pic>
        <p:nvPicPr>
          <p:cNvPr id="5" name="图片 4" descr="图表&#10;&#10;描述已自动生成">
            <a:extLst>
              <a:ext uri="{FF2B5EF4-FFF2-40B4-BE49-F238E27FC236}">
                <a16:creationId xmlns:a16="http://schemas.microsoft.com/office/drawing/2014/main" id="{5FDEA62D-1415-D92E-5587-4C6A8E610CC9}"/>
              </a:ext>
            </a:extLst>
          </p:cNvPr>
          <p:cNvPicPr>
            <a:picLocks noChangeAspect="1"/>
          </p:cNvPicPr>
          <p:nvPr/>
        </p:nvPicPr>
        <p:blipFill>
          <a:blip r:embed="rId2"/>
          <a:stretch>
            <a:fillRect/>
          </a:stretch>
        </p:blipFill>
        <p:spPr>
          <a:xfrm>
            <a:off x="1253511" y="1026315"/>
            <a:ext cx="6402347" cy="3896680"/>
          </a:xfrm>
          <a:prstGeom prst="rect">
            <a:avLst/>
          </a:prstGeom>
        </p:spPr>
      </p:pic>
    </p:spTree>
    <p:extLst>
      <p:ext uri="{BB962C8B-B14F-4D97-AF65-F5344CB8AC3E}">
        <p14:creationId xmlns:p14="http://schemas.microsoft.com/office/powerpoint/2010/main" val="428579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D08AC-A080-7514-3394-8987EDEE20EA}"/>
              </a:ext>
            </a:extLst>
          </p:cNvPr>
          <p:cNvSpPr>
            <a:spLocks noGrp="1"/>
          </p:cNvSpPr>
          <p:nvPr>
            <p:ph type="title"/>
          </p:nvPr>
        </p:nvSpPr>
        <p:spPr/>
        <p:txBody>
          <a:bodyPr>
            <a:normAutofit fontScale="90000"/>
          </a:bodyPr>
          <a:lstStyle/>
          <a:p>
            <a:r>
              <a:rPr lang="en-GB" dirty="0"/>
              <a:t>Comparison</a:t>
            </a:r>
          </a:p>
        </p:txBody>
      </p:sp>
      <p:graphicFrame>
        <p:nvGraphicFramePr>
          <p:cNvPr id="4" name="表格 4">
            <a:extLst>
              <a:ext uri="{FF2B5EF4-FFF2-40B4-BE49-F238E27FC236}">
                <a16:creationId xmlns:a16="http://schemas.microsoft.com/office/drawing/2014/main" id="{80C1F8B0-732E-68D7-8BE2-8AB450D1D5F5}"/>
              </a:ext>
            </a:extLst>
          </p:cNvPr>
          <p:cNvGraphicFramePr>
            <a:graphicFrameLocks noGrp="1"/>
          </p:cNvGraphicFramePr>
          <p:nvPr>
            <p:extLst>
              <p:ext uri="{D42A27DB-BD31-4B8C-83A1-F6EECF244321}">
                <p14:modId xmlns:p14="http://schemas.microsoft.com/office/powerpoint/2010/main" val="755711109"/>
              </p:ext>
            </p:extLst>
          </p:nvPr>
        </p:nvGraphicFramePr>
        <p:xfrm>
          <a:off x="1524000" y="2359585"/>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59070966"/>
                    </a:ext>
                  </a:extLst>
                </a:gridCol>
                <a:gridCol w="3048000">
                  <a:extLst>
                    <a:ext uri="{9D8B030D-6E8A-4147-A177-3AD203B41FA5}">
                      <a16:colId xmlns:a16="http://schemas.microsoft.com/office/drawing/2014/main" val="2815651788"/>
                    </a:ext>
                  </a:extLst>
                </a:gridCol>
              </a:tblGrid>
              <a:tr h="370840">
                <a:tc>
                  <a:txBody>
                    <a:bodyPr/>
                    <a:lstStyle/>
                    <a:p>
                      <a:pPr algn="ctr"/>
                      <a:r>
                        <a:rPr lang="en-GB" dirty="0"/>
                        <a:t>Algorithm</a:t>
                      </a:r>
                    </a:p>
                  </a:txBody>
                  <a:tcPr/>
                </a:tc>
                <a:tc>
                  <a:txBody>
                    <a:bodyPr/>
                    <a:lstStyle/>
                    <a:p>
                      <a:pPr algn="ctr"/>
                      <a:r>
                        <a:rPr lang="en-GB" dirty="0"/>
                        <a:t>Accuracy</a:t>
                      </a:r>
                    </a:p>
                  </a:txBody>
                  <a:tcPr/>
                </a:tc>
                <a:extLst>
                  <a:ext uri="{0D108BD9-81ED-4DB2-BD59-A6C34878D82A}">
                    <a16:rowId xmlns:a16="http://schemas.microsoft.com/office/drawing/2014/main" val="3587595094"/>
                  </a:ext>
                </a:extLst>
              </a:tr>
              <a:tr h="370840">
                <a:tc>
                  <a:txBody>
                    <a:bodyPr/>
                    <a:lstStyle/>
                    <a:p>
                      <a:pPr algn="ctr"/>
                      <a:r>
                        <a:rPr lang="en-GB" dirty="0">
                          <a:solidFill>
                            <a:schemeClr val="bg2">
                              <a:lumMod val="50000"/>
                            </a:schemeClr>
                          </a:solidFill>
                        </a:rPr>
                        <a:t>Random Forest</a:t>
                      </a:r>
                    </a:p>
                  </a:txBody>
                  <a:tcPr/>
                </a:tc>
                <a:tc>
                  <a:txBody>
                    <a:bodyPr/>
                    <a:lstStyle/>
                    <a:p>
                      <a:pPr algn="ctr"/>
                      <a:r>
                        <a:rPr lang="en-GB" dirty="0">
                          <a:solidFill>
                            <a:schemeClr val="bg2">
                              <a:lumMod val="50000"/>
                            </a:schemeClr>
                          </a:solidFill>
                        </a:rPr>
                        <a:t>83.8%</a:t>
                      </a:r>
                    </a:p>
                  </a:txBody>
                  <a:tcPr/>
                </a:tc>
                <a:extLst>
                  <a:ext uri="{0D108BD9-81ED-4DB2-BD59-A6C34878D82A}">
                    <a16:rowId xmlns:a16="http://schemas.microsoft.com/office/drawing/2014/main" val="3872302013"/>
                  </a:ext>
                </a:extLst>
              </a:tr>
              <a:tr h="370840">
                <a:tc>
                  <a:txBody>
                    <a:bodyPr/>
                    <a:lstStyle/>
                    <a:p>
                      <a:pPr algn="ctr"/>
                      <a:r>
                        <a:rPr lang="en-GB" dirty="0">
                          <a:solidFill>
                            <a:schemeClr val="bg2">
                              <a:lumMod val="50000"/>
                            </a:schemeClr>
                          </a:solidFill>
                        </a:rPr>
                        <a:t>Naïve Bayesian</a:t>
                      </a:r>
                    </a:p>
                  </a:txBody>
                  <a:tcPr/>
                </a:tc>
                <a:tc>
                  <a:txBody>
                    <a:bodyPr/>
                    <a:lstStyle/>
                    <a:p>
                      <a:pPr algn="ctr"/>
                      <a:r>
                        <a:rPr lang="en-GB" dirty="0">
                          <a:solidFill>
                            <a:schemeClr val="bg2">
                              <a:lumMod val="50000"/>
                            </a:schemeClr>
                          </a:solidFill>
                        </a:rPr>
                        <a:t>81.7%</a:t>
                      </a:r>
                    </a:p>
                  </a:txBody>
                  <a:tcPr/>
                </a:tc>
                <a:extLst>
                  <a:ext uri="{0D108BD9-81ED-4DB2-BD59-A6C34878D82A}">
                    <a16:rowId xmlns:a16="http://schemas.microsoft.com/office/drawing/2014/main" val="2522648672"/>
                  </a:ext>
                </a:extLst>
              </a:tr>
              <a:tr h="370840">
                <a:tc>
                  <a:txBody>
                    <a:bodyPr/>
                    <a:lstStyle/>
                    <a:p>
                      <a:pPr algn="ctr"/>
                      <a:r>
                        <a:rPr lang="en-GB" dirty="0">
                          <a:solidFill>
                            <a:schemeClr val="bg2">
                              <a:lumMod val="50000"/>
                            </a:schemeClr>
                          </a:solidFill>
                        </a:rPr>
                        <a:t>K-means Clustering</a:t>
                      </a:r>
                    </a:p>
                  </a:txBody>
                  <a:tcPr/>
                </a:tc>
                <a:tc>
                  <a:txBody>
                    <a:bodyPr/>
                    <a:lstStyle/>
                    <a:p>
                      <a:pPr algn="ctr"/>
                      <a:r>
                        <a:rPr lang="en-GB" dirty="0">
                          <a:solidFill>
                            <a:schemeClr val="bg2">
                              <a:lumMod val="50000"/>
                            </a:schemeClr>
                          </a:solidFill>
                        </a:rPr>
                        <a:t>63.4%</a:t>
                      </a:r>
                    </a:p>
                  </a:txBody>
                  <a:tcPr/>
                </a:tc>
                <a:extLst>
                  <a:ext uri="{0D108BD9-81ED-4DB2-BD59-A6C34878D82A}">
                    <a16:rowId xmlns:a16="http://schemas.microsoft.com/office/drawing/2014/main" val="2711018326"/>
                  </a:ext>
                </a:extLst>
              </a:tr>
              <a:tr h="370840">
                <a:tc>
                  <a:txBody>
                    <a:bodyPr/>
                    <a:lstStyle/>
                    <a:p>
                      <a:pPr algn="ctr"/>
                      <a:r>
                        <a:rPr lang="en-GB" dirty="0">
                          <a:solidFill>
                            <a:schemeClr val="bg2">
                              <a:lumMod val="50000"/>
                            </a:schemeClr>
                          </a:solidFill>
                        </a:rPr>
                        <a:t>Zero R</a:t>
                      </a:r>
                    </a:p>
                  </a:txBody>
                  <a:tcPr/>
                </a:tc>
                <a:tc>
                  <a:txBody>
                    <a:bodyPr/>
                    <a:lstStyle/>
                    <a:p>
                      <a:pPr algn="ctr"/>
                      <a:r>
                        <a:rPr lang="en-GB" dirty="0">
                          <a:solidFill>
                            <a:schemeClr val="bg2">
                              <a:lumMod val="50000"/>
                            </a:schemeClr>
                          </a:solidFill>
                        </a:rPr>
                        <a:t>74.1%</a:t>
                      </a:r>
                    </a:p>
                  </a:txBody>
                  <a:tcPr/>
                </a:tc>
                <a:extLst>
                  <a:ext uri="{0D108BD9-81ED-4DB2-BD59-A6C34878D82A}">
                    <a16:rowId xmlns:a16="http://schemas.microsoft.com/office/drawing/2014/main" val="2837155719"/>
                  </a:ext>
                </a:extLst>
              </a:tr>
              <a:tr h="370840">
                <a:tc>
                  <a:txBody>
                    <a:bodyPr/>
                    <a:lstStyle/>
                    <a:p>
                      <a:pPr algn="ctr"/>
                      <a:r>
                        <a:rPr lang="en-GB" dirty="0">
                          <a:solidFill>
                            <a:schemeClr val="bg2">
                              <a:lumMod val="50000"/>
                            </a:schemeClr>
                          </a:solidFill>
                        </a:rPr>
                        <a:t>Logistic Regression</a:t>
                      </a:r>
                    </a:p>
                  </a:txBody>
                  <a:tcPr/>
                </a:tc>
                <a:tc>
                  <a:txBody>
                    <a:bodyPr/>
                    <a:lstStyle/>
                    <a:p>
                      <a:pPr algn="ctr"/>
                      <a:r>
                        <a:rPr lang="en-GB" dirty="0">
                          <a:solidFill>
                            <a:schemeClr val="bg2">
                              <a:lumMod val="50000"/>
                            </a:schemeClr>
                          </a:solidFill>
                        </a:rPr>
                        <a:t>85.4%</a:t>
                      </a:r>
                    </a:p>
                  </a:txBody>
                  <a:tcPr/>
                </a:tc>
                <a:extLst>
                  <a:ext uri="{0D108BD9-81ED-4DB2-BD59-A6C34878D82A}">
                    <a16:rowId xmlns:a16="http://schemas.microsoft.com/office/drawing/2014/main" val="1662847943"/>
                  </a:ext>
                </a:extLst>
              </a:tr>
              <a:tr h="370840">
                <a:tc>
                  <a:txBody>
                    <a:bodyPr/>
                    <a:lstStyle/>
                    <a:p>
                      <a:pPr algn="ctr"/>
                      <a:r>
                        <a:rPr lang="en-GB" dirty="0">
                          <a:solidFill>
                            <a:schemeClr val="bg2">
                              <a:lumMod val="50000"/>
                            </a:schemeClr>
                          </a:solidFill>
                        </a:rPr>
                        <a:t>SVM</a:t>
                      </a:r>
                    </a:p>
                  </a:txBody>
                  <a:tcPr/>
                </a:tc>
                <a:tc>
                  <a:txBody>
                    <a:bodyPr/>
                    <a:lstStyle/>
                    <a:p>
                      <a:pPr algn="ctr"/>
                      <a:r>
                        <a:rPr lang="en-GB" dirty="0">
                          <a:solidFill>
                            <a:schemeClr val="bg2">
                              <a:lumMod val="50000"/>
                            </a:schemeClr>
                          </a:solidFill>
                        </a:rPr>
                        <a:t>84.8%</a:t>
                      </a:r>
                    </a:p>
                  </a:txBody>
                  <a:tcPr/>
                </a:tc>
                <a:extLst>
                  <a:ext uri="{0D108BD9-81ED-4DB2-BD59-A6C34878D82A}">
                    <a16:rowId xmlns:a16="http://schemas.microsoft.com/office/drawing/2014/main" val="528768962"/>
                  </a:ext>
                </a:extLst>
              </a:tr>
            </a:tbl>
          </a:graphicData>
        </a:graphic>
      </p:graphicFrame>
      <p:sp>
        <p:nvSpPr>
          <p:cNvPr id="6" name="文本占位符 2">
            <a:extLst>
              <a:ext uri="{FF2B5EF4-FFF2-40B4-BE49-F238E27FC236}">
                <a16:creationId xmlns:a16="http://schemas.microsoft.com/office/drawing/2014/main" id="{58138AF4-849E-560A-7229-29A665104F3C}"/>
              </a:ext>
            </a:extLst>
          </p:cNvPr>
          <p:cNvSpPr>
            <a:spLocks noGrp="1"/>
          </p:cNvSpPr>
          <p:nvPr>
            <p:ph type="body" idx="1"/>
          </p:nvPr>
        </p:nvSpPr>
        <p:spPr>
          <a:xfrm>
            <a:off x="311700" y="1266325"/>
            <a:ext cx="8520600" cy="3302700"/>
          </a:xfrm>
        </p:spPr>
        <p:txBody>
          <a:bodyPr/>
          <a:lstStyle/>
          <a:p>
            <a:r>
              <a:rPr lang="en-GB" dirty="0">
                <a:solidFill>
                  <a:srgbClr val="123654"/>
                </a:solidFill>
                <a:latin typeface="Arial" panose="020B0604020202020204" pitchFamily="34" charset="0"/>
              </a:rPr>
              <a:t>Four algorithms from paper are given different accuracies which are similar to the result of paper. </a:t>
            </a:r>
          </a:p>
          <a:p>
            <a:r>
              <a:rPr lang="en-GB" dirty="0">
                <a:solidFill>
                  <a:srgbClr val="123654"/>
                </a:solidFill>
                <a:latin typeface="Arial" panose="020B0604020202020204" pitchFamily="34" charset="0"/>
              </a:rPr>
              <a:t>Two new algorithms from us representing a relatively high accuracy.</a:t>
            </a:r>
          </a:p>
        </p:txBody>
      </p:sp>
    </p:spTree>
    <p:extLst>
      <p:ext uri="{BB962C8B-B14F-4D97-AF65-F5344CB8AC3E}">
        <p14:creationId xmlns:p14="http://schemas.microsoft.com/office/powerpoint/2010/main" val="354488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1F944-2C61-9102-AA1C-8FFE496D4705}"/>
              </a:ext>
            </a:extLst>
          </p:cNvPr>
          <p:cNvSpPr>
            <a:spLocks noGrp="1"/>
          </p:cNvSpPr>
          <p:nvPr>
            <p:ph type="title"/>
          </p:nvPr>
        </p:nvSpPr>
        <p:spPr/>
        <p:txBody>
          <a:bodyPr>
            <a:normAutofit fontScale="90000"/>
          </a:bodyPr>
          <a:lstStyle/>
          <a:p>
            <a:r>
              <a:rPr lang="en-GB" dirty="0"/>
              <a:t>Conclusion</a:t>
            </a:r>
          </a:p>
        </p:txBody>
      </p:sp>
      <p:sp>
        <p:nvSpPr>
          <p:cNvPr id="3" name="文本占位符 2">
            <a:extLst>
              <a:ext uri="{FF2B5EF4-FFF2-40B4-BE49-F238E27FC236}">
                <a16:creationId xmlns:a16="http://schemas.microsoft.com/office/drawing/2014/main" id="{94984FD2-9967-F18D-079E-5BB7F150294A}"/>
              </a:ext>
            </a:extLst>
          </p:cNvPr>
          <p:cNvSpPr>
            <a:spLocks noGrp="1"/>
          </p:cNvSpPr>
          <p:nvPr>
            <p:ph type="body" idx="1"/>
          </p:nvPr>
        </p:nvSpPr>
        <p:spPr/>
        <p:txBody>
          <a:bodyPr/>
          <a:lstStyle/>
          <a:p>
            <a:r>
              <a:rPr lang="en-GB" dirty="0">
                <a:solidFill>
                  <a:srgbClr val="123654"/>
                </a:solidFill>
                <a:latin typeface="Arial" panose="020B0604020202020204" pitchFamily="34" charset="0"/>
              </a:rPr>
              <a:t>In this project, we analysis the adult dataset, did e</a:t>
            </a:r>
            <a:r>
              <a:rPr lang="en-GB" altLang="zh-CN" dirty="0">
                <a:solidFill>
                  <a:srgbClr val="123654"/>
                </a:solidFill>
                <a:latin typeface="Arial" panose="020B0604020202020204" pitchFamily="34" charset="0"/>
              </a:rPr>
              <a:t>xploratory data analysis to visualise the data and did data cleaning for the future algorithm implementation. </a:t>
            </a:r>
            <a:endParaRPr lang="en-GB" dirty="0">
              <a:solidFill>
                <a:srgbClr val="123654"/>
              </a:solidFill>
              <a:latin typeface="Arial" panose="020B0604020202020204" pitchFamily="34" charset="0"/>
            </a:endParaRPr>
          </a:p>
          <a:p>
            <a:r>
              <a:rPr lang="en-GB" dirty="0">
                <a:solidFill>
                  <a:srgbClr val="123654"/>
                </a:solidFill>
                <a:latin typeface="Arial" panose="020B0604020202020204" pitchFamily="34" charset="0"/>
              </a:rPr>
              <a:t>We reproduced two papers and got similar results. The first paper introduced random forest classifier and ranked the attributes according to the importance score. The second paper compared four different classifier algorithms’ accuracy.</a:t>
            </a:r>
          </a:p>
          <a:p>
            <a:r>
              <a:rPr lang="en-GB" dirty="0">
                <a:solidFill>
                  <a:srgbClr val="123654"/>
                </a:solidFill>
                <a:latin typeface="Arial" panose="020B0604020202020204" pitchFamily="34" charset="0"/>
              </a:rPr>
              <a:t>We also gave two different algorithms, logistic regression and SVM, both representing a relatively high accuracy.</a:t>
            </a:r>
          </a:p>
          <a:p>
            <a:pPr marL="114300" indent="0">
              <a:buNone/>
            </a:pPr>
            <a:endParaRPr lang="en-GB" dirty="0"/>
          </a:p>
        </p:txBody>
      </p:sp>
    </p:spTree>
    <p:extLst>
      <p:ext uri="{BB962C8B-B14F-4D97-AF65-F5344CB8AC3E}">
        <p14:creationId xmlns:p14="http://schemas.microsoft.com/office/powerpoint/2010/main" val="276412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A9AED-C1F2-8B1A-D851-136B70B9D242}"/>
              </a:ext>
            </a:extLst>
          </p:cNvPr>
          <p:cNvSpPr>
            <a:spLocks noGrp="1"/>
          </p:cNvSpPr>
          <p:nvPr>
            <p:ph type="title"/>
          </p:nvPr>
        </p:nvSpPr>
        <p:spPr/>
        <p:txBody>
          <a:bodyPr>
            <a:normAutofit fontScale="90000"/>
          </a:bodyPr>
          <a:lstStyle/>
          <a:p>
            <a:r>
              <a:rPr lang="en-GB" dirty="0"/>
              <a:t>References</a:t>
            </a:r>
          </a:p>
        </p:txBody>
      </p:sp>
      <p:sp>
        <p:nvSpPr>
          <p:cNvPr id="3" name="文本占位符 2">
            <a:extLst>
              <a:ext uri="{FF2B5EF4-FFF2-40B4-BE49-F238E27FC236}">
                <a16:creationId xmlns:a16="http://schemas.microsoft.com/office/drawing/2014/main" id="{98D19BE4-E947-1E88-2600-BDDC4ACB2797}"/>
              </a:ext>
            </a:extLst>
          </p:cNvPr>
          <p:cNvSpPr>
            <a:spLocks noGrp="1"/>
          </p:cNvSpPr>
          <p:nvPr>
            <p:ph type="body" idx="1"/>
          </p:nvPr>
        </p:nvSpPr>
        <p:spPr/>
        <p:txBody>
          <a:bodyPr/>
          <a:lstStyle/>
          <a:p>
            <a:pPr marL="114300" indent="0">
              <a:buNone/>
            </a:pPr>
            <a:r>
              <a:rPr lang="en-GB" sz="1700" dirty="0">
                <a:solidFill>
                  <a:srgbClr val="123654"/>
                </a:solidFill>
                <a:latin typeface="Arial" panose="020B0604020202020204" pitchFamily="34" charset="0"/>
              </a:rPr>
              <a:t>[1] </a:t>
            </a:r>
            <a:r>
              <a:rPr lang="en-GB" sz="1700" dirty="0" err="1">
                <a:solidFill>
                  <a:srgbClr val="123654"/>
                </a:solidFill>
                <a:latin typeface="Arial" panose="020B0604020202020204" pitchFamily="34" charset="0"/>
              </a:rPr>
              <a:t>Sisay</a:t>
            </a:r>
            <a:r>
              <a:rPr lang="en-GB" sz="1700" dirty="0">
                <a:solidFill>
                  <a:srgbClr val="123654"/>
                </a:solidFill>
                <a:latin typeface="Arial" panose="020B0604020202020204" pitchFamily="34" charset="0"/>
              </a:rPr>
              <a:t>  </a:t>
            </a:r>
            <a:r>
              <a:rPr lang="en-GB" sz="1700" dirty="0" err="1">
                <a:solidFill>
                  <a:srgbClr val="123654"/>
                </a:solidFill>
                <a:latin typeface="Arial" panose="020B0604020202020204" pitchFamily="34" charset="0"/>
              </a:rPr>
              <a:t>Menji</a:t>
            </a:r>
            <a:r>
              <a:rPr lang="en-GB" sz="1700" dirty="0">
                <a:solidFill>
                  <a:srgbClr val="123654"/>
                </a:solidFill>
                <a:latin typeface="Arial" panose="020B0604020202020204" pitchFamily="34" charset="0"/>
              </a:rPr>
              <a:t>  </a:t>
            </a:r>
            <a:r>
              <a:rPr lang="en-GB" sz="1700" dirty="0" err="1">
                <a:solidFill>
                  <a:srgbClr val="123654"/>
                </a:solidFill>
                <a:latin typeface="Arial" panose="020B0604020202020204" pitchFamily="34" charset="0"/>
              </a:rPr>
              <a:t>Bekena</a:t>
            </a:r>
            <a:r>
              <a:rPr lang="en-GB" sz="1700" dirty="0">
                <a:solidFill>
                  <a:srgbClr val="123654"/>
                </a:solidFill>
                <a:latin typeface="Arial" panose="020B0604020202020204" pitchFamily="34" charset="0"/>
              </a:rPr>
              <a:t>:“Using  decision  tree  classifier  to  predict  income levels”, Munich Personal </a:t>
            </a:r>
            <a:r>
              <a:rPr lang="en-GB" sz="1700" dirty="0" err="1">
                <a:solidFill>
                  <a:srgbClr val="123654"/>
                </a:solidFill>
                <a:latin typeface="Arial" panose="020B0604020202020204" pitchFamily="34" charset="0"/>
              </a:rPr>
              <a:t>RePEc</a:t>
            </a:r>
            <a:r>
              <a:rPr lang="en-GB" sz="1700" dirty="0">
                <a:solidFill>
                  <a:srgbClr val="123654"/>
                </a:solidFill>
                <a:latin typeface="Arial" panose="020B0604020202020204" pitchFamily="34" charset="0"/>
              </a:rPr>
              <a:t> Archive 30th July, 2017</a:t>
            </a:r>
          </a:p>
          <a:p>
            <a:pPr marL="114300" indent="0">
              <a:buNone/>
            </a:pPr>
            <a:endParaRPr lang="en-GB" sz="1700" dirty="0">
              <a:solidFill>
                <a:srgbClr val="123654"/>
              </a:solidFill>
              <a:latin typeface="Arial" panose="020B0604020202020204" pitchFamily="34" charset="0"/>
            </a:endParaRPr>
          </a:p>
          <a:p>
            <a:pPr marL="114300" indent="0">
              <a:buNone/>
            </a:pPr>
            <a:r>
              <a:rPr lang="en-GB" sz="1700" dirty="0">
                <a:solidFill>
                  <a:srgbClr val="123654"/>
                </a:solidFill>
                <a:latin typeface="Arial" panose="020B0604020202020204" pitchFamily="34" charset="0"/>
              </a:rPr>
              <a:t>[2] </a:t>
            </a:r>
            <a:r>
              <a:rPr lang="en-GB" sz="1700" dirty="0" err="1">
                <a:solidFill>
                  <a:srgbClr val="123654"/>
                </a:solidFill>
                <a:latin typeface="Arial" panose="020B0604020202020204" pitchFamily="34" charset="0"/>
              </a:rPr>
              <a:t>S.deepajothi</a:t>
            </a:r>
            <a:r>
              <a:rPr lang="en-GB" sz="1700" dirty="0">
                <a:solidFill>
                  <a:srgbClr val="123654"/>
                </a:solidFill>
                <a:latin typeface="Arial" panose="020B0604020202020204" pitchFamily="34" charset="0"/>
              </a:rPr>
              <a:t>, D. s </a:t>
            </a:r>
            <a:r>
              <a:rPr lang="en-GB" sz="1700" dirty="0" err="1">
                <a:solidFill>
                  <a:srgbClr val="123654"/>
                </a:solidFill>
                <a:latin typeface="Arial" panose="020B0604020202020204" pitchFamily="34" charset="0"/>
              </a:rPr>
              <a:t>selvarajan</a:t>
            </a:r>
            <a:r>
              <a:rPr lang="en-GB" sz="1700" dirty="0">
                <a:solidFill>
                  <a:srgbClr val="123654"/>
                </a:solidFill>
                <a:latin typeface="Arial" panose="020B0604020202020204" pitchFamily="34" charset="0"/>
              </a:rPr>
              <a:t>. (2012). A Comparative Study of Classification Techniques On Adult  Data Set. International Journal of Engineering Research, 1(8), 8.</a:t>
            </a:r>
          </a:p>
        </p:txBody>
      </p:sp>
    </p:spTree>
    <p:extLst>
      <p:ext uri="{BB962C8B-B14F-4D97-AF65-F5344CB8AC3E}">
        <p14:creationId xmlns:p14="http://schemas.microsoft.com/office/powerpoint/2010/main" val="134181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Outline</a:t>
            </a:r>
            <a:endParaRPr dirty="0"/>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25755" algn="l" rtl="0">
              <a:lnSpc>
                <a:spcPct val="150000"/>
              </a:lnSpc>
              <a:spcBef>
                <a:spcPts val="0"/>
              </a:spcBef>
              <a:spcAft>
                <a:spcPts val="0"/>
              </a:spcAft>
              <a:buSzPct val="100000"/>
              <a:buChar char="-"/>
            </a:pPr>
            <a:r>
              <a:rPr lang="en-US" altLang="zh-CN" sz="2000" dirty="0">
                <a:solidFill>
                  <a:srgbClr val="123654"/>
                </a:solidFill>
                <a:latin typeface="Arial" panose="020B0604020202020204" pitchFamily="34" charset="0"/>
              </a:rPr>
              <a:t>Introduction</a:t>
            </a:r>
          </a:p>
          <a:p>
            <a:pPr marL="457200" lvl="0" indent="-325755" algn="l" rtl="0">
              <a:lnSpc>
                <a:spcPct val="150000"/>
              </a:lnSpc>
              <a:spcBef>
                <a:spcPts val="0"/>
              </a:spcBef>
              <a:spcAft>
                <a:spcPts val="0"/>
              </a:spcAft>
              <a:buSzPct val="100000"/>
              <a:buChar char="-"/>
            </a:pPr>
            <a:r>
              <a:rPr lang="en-US" altLang="zh-CN" sz="2000" dirty="0">
                <a:solidFill>
                  <a:srgbClr val="123654"/>
                </a:solidFill>
                <a:latin typeface="Arial" panose="020B0604020202020204" pitchFamily="34" charset="0"/>
              </a:rPr>
              <a:t>Paper reproduce </a:t>
            </a:r>
            <a:endParaRPr lang="en-US" sz="2000" dirty="0">
              <a:solidFill>
                <a:srgbClr val="123654"/>
              </a:solidFill>
              <a:latin typeface="Arial" panose="020B0604020202020204" pitchFamily="34" charset="0"/>
            </a:endParaRPr>
          </a:p>
          <a:p>
            <a:pPr marL="457200" lvl="0" indent="-325755" algn="l" rtl="0">
              <a:lnSpc>
                <a:spcPct val="150000"/>
              </a:lnSpc>
              <a:spcBef>
                <a:spcPts val="0"/>
              </a:spcBef>
              <a:spcAft>
                <a:spcPts val="0"/>
              </a:spcAft>
              <a:buSzPct val="100000"/>
              <a:buChar char="-"/>
            </a:pPr>
            <a:r>
              <a:rPr lang="en-US" altLang="zh-CN" sz="2000" dirty="0">
                <a:solidFill>
                  <a:srgbClr val="123654"/>
                </a:solidFill>
                <a:latin typeface="Arial" panose="020B0604020202020204" pitchFamily="34" charset="0"/>
              </a:rPr>
              <a:t>New approaches</a:t>
            </a:r>
            <a:endParaRPr sz="2000" dirty="0">
              <a:solidFill>
                <a:srgbClr val="123654"/>
              </a:solidFill>
              <a:latin typeface="Arial" panose="020B0604020202020204" pitchFamily="34" charset="0"/>
            </a:endParaRPr>
          </a:p>
          <a:p>
            <a:pPr marL="457200" lvl="0" indent="-325755" algn="l" rtl="0">
              <a:lnSpc>
                <a:spcPct val="150000"/>
              </a:lnSpc>
              <a:spcBef>
                <a:spcPts val="0"/>
              </a:spcBef>
              <a:spcAft>
                <a:spcPts val="0"/>
              </a:spcAft>
              <a:buSzPct val="100000"/>
              <a:buChar char="-"/>
            </a:pPr>
            <a:r>
              <a:rPr lang="en-US" altLang="zh-CN" sz="2000" dirty="0">
                <a:solidFill>
                  <a:srgbClr val="123654"/>
                </a:solidFill>
                <a:latin typeface="Arial" panose="020B0604020202020204" pitchFamily="34" charset="0"/>
              </a:rPr>
              <a:t>Comparison</a:t>
            </a:r>
            <a:endParaRPr sz="2000" dirty="0">
              <a:solidFill>
                <a:srgbClr val="123654"/>
              </a:solidFill>
              <a:latin typeface="Arial" panose="020B0604020202020204" pitchFamily="34" charset="0"/>
            </a:endParaRPr>
          </a:p>
          <a:p>
            <a:pPr marL="457200" lvl="0" indent="-325755" algn="l" rtl="0">
              <a:lnSpc>
                <a:spcPct val="150000"/>
              </a:lnSpc>
              <a:spcBef>
                <a:spcPts val="0"/>
              </a:spcBef>
              <a:spcAft>
                <a:spcPts val="0"/>
              </a:spcAft>
              <a:buSzPct val="100000"/>
              <a:buChar char="-"/>
            </a:pPr>
            <a:r>
              <a:rPr lang="en-US" altLang="zh-CN" sz="2000" dirty="0">
                <a:solidFill>
                  <a:srgbClr val="123654"/>
                </a:solidFill>
                <a:latin typeface="Arial" panose="020B0604020202020204" pitchFamily="34" charset="0"/>
              </a:rPr>
              <a:t>Conclusion</a:t>
            </a:r>
            <a:endParaRPr sz="2000" dirty="0">
              <a:solidFill>
                <a:srgbClr val="123654"/>
              </a:solidFill>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Introduction</a:t>
            </a:r>
            <a:endParaRPr dirty="0"/>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US" altLang="zh-CN" b="0" i="0" dirty="0">
                <a:solidFill>
                  <a:srgbClr val="123654"/>
                </a:solidFill>
                <a:effectLst/>
                <a:latin typeface="Arial" panose="020B0604020202020204" pitchFamily="34" charset="0"/>
              </a:rPr>
              <a:t>Adult dataset </a:t>
            </a:r>
            <a:r>
              <a:rPr lang="en-US" altLang="zh-CN" dirty="0">
                <a:solidFill>
                  <a:srgbClr val="123654"/>
                </a:solidFill>
                <a:latin typeface="Arial" panose="020B0604020202020204" pitchFamily="34" charset="0"/>
              </a:rPr>
              <a:t>is </a:t>
            </a:r>
            <a:r>
              <a:rPr lang="en-US" altLang="zh-CN" b="0" i="0" dirty="0">
                <a:solidFill>
                  <a:srgbClr val="123654"/>
                </a:solidFill>
                <a:effectLst/>
                <a:latin typeface="Arial" panose="020B0604020202020204" pitchFamily="34" charset="0"/>
              </a:rPr>
              <a:t>done by Barry Becker from the 1994 Census database. </a:t>
            </a:r>
          </a:p>
          <a:p>
            <a:pPr marL="285750" indent="-285750">
              <a:spcAft>
                <a:spcPts val="1200"/>
              </a:spcAft>
            </a:pPr>
            <a:r>
              <a:rPr lang="en-US" altLang="zh-CN" dirty="0">
                <a:solidFill>
                  <a:srgbClr val="123654"/>
                </a:solidFill>
                <a:latin typeface="Arial" panose="020B0604020202020204" pitchFamily="34" charset="0"/>
              </a:rPr>
              <a:t>Adult dataset contains adults’ several attributes, including work class, education, occupation, work hours per week and income salary.</a:t>
            </a:r>
          </a:p>
          <a:p>
            <a:pPr marL="285750" indent="-285750">
              <a:spcAft>
                <a:spcPts val="1200"/>
              </a:spcAft>
            </a:pPr>
            <a:r>
              <a:rPr lang="en-US" altLang="zh-CN" dirty="0">
                <a:solidFill>
                  <a:srgbClr val="123654"/>
                </a:solidFill>
                <a:latin typeface="Arial" panose="020B0604020202020204" pitchFamily="34" charset="0"/>
              </a:rPr>
              <a:t>Main prediction task is to determine whether a person makes over 50K a year.</a:t>
            </a:r>
          </a:p>
          <a:p>
            <a:pPr marL="285750" indent="-285750">
              <a:spcAft>
                <a:spcPts val="1200"/>
              </a:spcAft>
            </a:pPr>
            <a:r>
              <a:rPr lang="en-US" altLang="zh-CN" dirty="0">
                <a:solidFill>
                  <a:srgbClr val="123654"/>
                </a:solidFill>
                <a:latin typeface="Arial" panose="020B0604020202020204" pitchFamily="34" charset="0"/>
              </a:rPr>
              <a:t>Our job is to reproduce results from papers cite this database and give other approaches for prediction.</a:t>
            </a:r>
          </a:p>
          <a:p>
            <a:pPr marL="285750" indent="-285750">
              <a:spcAft>
                <a:spcPts val="1200"/>
              </a:spcAft>
            </a:pPr>
            <a:r>
              <a:rPr lang="en-US" dirty="0">
                <a:solidFill>
                  <a:srgbClr val="123654"/>
                </a:solidFill>
                <a:latin typeface="Arial" panose="020B0604020202020204" pitchFamily="34" charset="0"/>
              </a:rPr>
              <a:t>We use paper from </a:t>
            </a:r>
            <a:r>
              <a:rPr lang="en-US" dirty="0" err="1">
                <a:solidFill>
                  <a:srgbClr val="123654"/>
                </a:solidFill>
                <a:latin typeface="Arial" panose="020B0604020202020204" pitchFamily="34" charset="0"/>
              </a:rPr>
              <a:t>Bekena</a:t>
            </a:r>
            <a:r>
              <a:rPr lang="en-US" dirty="0">
                <a:solidFill>
                  <a:srgbClr val="123654"/>
                </a:solidFill>
                <a:latin typeface="Arial" panose="020B0604020202020204" pitchFamily="34" charset="0"/>
              </a:rPr>
              <a:t> [1] and </a:t>
            </a:r>
            <a:r>
              <a:rPr lang="en-US" dirty="0" err="1">
                <a:solidFill>
                  <a:srgbClr val="123654"/>
                </a:solidFill>
                <a:latin typeface="Arial" panose="020B0604020202020204" pitchFamily="34" charset="0"/>
              </a:rPr>
              <a:t>S.deepajothi</a:t>
            </a:r>
            <a:r>
              <a:rPr lang="en-US" dirty="0">
                <a:solidFill>
                  <a:srgbClr val="123654"/>
                </a:solidFill>
                <a:latin typeface="Arial" panose="020B0604020202020204" pitchFamily="34" charset="0"/>
              </a:rPr>
              <a:t>, D. s </a:t>
            </a:r>
            <a:r>
              <a:rPr lang="en-US" dirty="0" err="1">
                <a:solidFill>
                  <a:srgbClr val="123654"/>
                </a:solidFill>
                <a:latin typeface="Arial" panose="020B0604020202020204" pitchFamily="34" charset="0"/>
              </a:rPr>
              <a:t>selvarajan</a:t>
            </a:r>
            <a:r>
              <a:rPr lang="en-US" dirty="0">
                <a:solidFill>
                  <a:srgbClr val="123654"/>
                </a:solidFill>
                <a:latin typeface="Arial" panose="020B0604020202020204" pitchFamily="34" charset="0"/>
              </a:rPr>
              <a:t> [2] to reproduce.</a:t>
            </a:r>
          </a:p>
          <a:p>
            <a:pPr marL="285750" indent="-285750">
              <a:spcAft>
                <a:spcPts val="1200"/>
              </a:spcAft>
            </a:pPr>
            <a:r>
              <a:rPr lang="en-US" dirty="0">
                <a:solidFill>
                  <a:srgbClr val="123654"/>
                </a:solidFill>
                <a:latin typeface="Arial" panose="020B0604020202020204" pitchFamily="34" charset="0"/>
              </a:rPr>
              <a:t>We bring new approaches to the dataset: logistic regression and SVM</a:t>
            </a:r>
            <a:endParaRPr dirty="0">
              <a:solidFill>
                <a:srgbClr val="123654"/>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CF2CE-6CB6-AA6B-FB6E-985C2EB35DFD}"/>
              </a:ext>
            </a:extLst>
          </p:cNvPr>
          <p:cNvSpPr>
            <a:spLocks noGrp="1"/>
          </p:cNvSpPr>
          <p:nvPr>
            <p:ph type="title"/>
          </p:nvPr>
        </p:nvSpPr>
        <p:spPr/>
        <p:txBody>
          <a:bodyPr>
            <a:normAutofit fontScale="90000"/>
          </a:bodyPr>
          <a:lstStyle/>
          <a:p>
            <a:r>
              <a:rPr lang="en-GB" dirty="0"/>
              <a:t>Exploratory Data Analysis (EDA)</a:t>
            </a:r>
          </a:p>
        </p:txBody>
      </p:sp>
      <p:sp>
        <p:nvSpPr>
          <p:cNvPr id="3" name="文本占位符 2">
            <a:extLst>
              <a:ext uri="{FF2B5EF4-FFF2-40B4-BE49-F238E27FC236}">
                <a16:creationId xmlns:a16="http://schemas.microsoft.com/office/drawing/2014/main" id="{4C783859-2F6C-5FBB-C640-420A3122B4AD}"/>
              </a:ext>
            </a:extLst>
          </p:cNvPr>
          <p:cNvSpPr>
            <a:spLocks noGrp="1"/>
          </p:cNvSpPr>
          <p:nvPr>
            <p:ph type="body" idx="1"/>
          </p:nvPr>
        </p:nvSpPr>
        <p:spPr/>
        <p:txBody>
          <a:bodyPr/>
          <a:lstStyle/>
          <a:p>
            <a:endParaRPr lang="en-GB" dirty="0"/>
          </a:p>
        </p:txBody>
      </p:sp>
      <p:pic>
        <p:nvPicPr>
          <p:cNvPr id="5" name="图片 4" descr="图表, 条形图&#10;&#10;描述已自动生成">
            <a:extLst>
              <a:ext uri="{FF2B5EF4-FFF2-40B4-BE49-F238E27FC236}">
                <a16:creationId xmlns:a16="http://schemas.microsoft.com/office/drawing/2014/main" id="{CAC59696-F041-9D89-FA3C-4E64FCB7D05C}"/>
              </a:ext>
            </a:extLst>
          </p:cNvPr>
          <p:cNvPicPr>
            <a:picLocks noChangeAspect="1"/>
          </p:cNvPicPr>
          <p:nvPr/>
        </p:nvPicPr>
        <p:blipFill>
          <a:blip r:embed="rId3"/>
          <a:stretch>
            <a:fillRect/>
          </a:stretch>
        </p:blipFill>
        <p:spPr>
          <a:xfrm>
            <a:off x="0" y="1226537"/>
            <a:ext cx="5460727" cy="3382276"/>
          </a:xfrm>
          <a:prstGeom prst="rect">
            <a:avLst/>
          </a:prstGeom>
        </p:spPr>
      </p:pic>
      <p:pic>
        <p:nvPicPr>
          <p:cNvPr id="7" name="图片 6" descr="图表, 直方图&#10;&#10;描述已自动生成">
            <a:extLst>
              <a:ext uri="{FF2B5EF4-FFF2-40B4-BE49-F238E27FC236}">
                <a16:creationId xmlns:a16="http://schemas.microsoft.com/office/drawing/2014/main" id="{04FAFB8E-D8EB-A27C-663A-B3D724B3CC5C}"/>
              </a:ext>
            </a:extLst>
          </p:cNvPr>
          <p:cNvPicPr>
            <a:picLocks noChangeAspect="1"/>
          </p:cNvPicPr>
          <p:nvPr/>
        </p:nvPicPr>
        <p:blipFill>
          <a:blip r:embed="rId4"/>
          <a:stretch>
            <a:fillRect/>
          </a:stretch>
        </p:blipFill>
        <p:spPr>
          <a:xfrm>
            <a:off x="5454557" y="1447315"/>
            <a:ext cx="3614748" cy="2264472"/>
          </a:xfrm>
          <a:prstGeom prst="rect">
            <a:avLst/>
          </a:prstGeom>
        </p:spPr>
      </p:pic>
    </p:spTree>
    <p:extLst>
      <p:ext uri="{BB962C8B-B14F-4D97-AF65-F5344CB8AC3E}">
        <p14:creationId xmlns:p14="http://schemas.microsoft.com/office/powerpoint/2010/main" val="206980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000" dirty="0"/>
              <a:t>Using  decision  tree  classifier  to  predict  income levels [1]</a:t>
            </a:r>
            <a:endParaRPr sz="3000" dirty="0"/>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700" dirty="0">
                <a:solidFill>
                  <a:srgbClr val="123654"/>
                </a:solidFill>
                <a:latin typeface="Arial" panose="020B0604020202020204" pitchFamily="34" charset="0"/>
              </a:rPr>
              <a:t>Paper from </a:t>
            </a:r>
            <a:r>
              <a:rPr lang="en-US" sz="1700" dirty="0" err="1">
                <a:solidFill>
                  <a:srgbClr val="123654"/>
                </a:solidFill>
                <a:latin typeface="Arial" panose="020B0604020202020204" pitchFamily="34" charset="0"/>
              </a:rPr>
              <a:t>Bekena</a:t>
            </a:r>
            <a:r>
              <a:rPr lang="en-US" sz="1700" dirty="0">
                <a:solidFill>
                  <a:srgbClr val="123654"/>
                </a:solidFill>
                <a:latin typeface="Arial" panose="020B0604020202020204" pitchFamily="34" charset="0"/>
              </a:rPr>
              <a:t>, using random forest classifier to predict the income level. In the paper, importance ranking for each attribute is also given.</a:t>
            </a:r>
          </a:p>
          <a:p>
            <a:pPr marL="0" lvl="0" indent="0" algn="l" rtl="0">
              <a:spcBef>
                <a:spcPts val="0"/>
              </a:spcBef>
              <a:spcAft>
                <a:spcPts val="1200"/>
              </a:spcAft>
              <a:buNone/>
            </a:pPr>
            <a:endParaRPr dirty="0"/>
          </a:p>
        </p:txBody>
      </p:sp>
      <p:pic>
        <p:nvPicPr>
          <p:cNvPr id="3" name="图片 2" descr="图表&#10;&#10;描述已自动生成">
            <a:extLst>
              <a:ext uri="{FF2B5EF4-FFF2-40B4-BE49-F238E27FC236}">
                <a16:creationId xmlns:a16="http://schemas.microsoft.com/office/drawing/2014/main" id="{0641DE97-9619-93D7-A956-2BA0CB64F2D3}"/>
              </a:ext>
            </a:extLst>
          </p:cNvPr>
          <p:cNvPicPr>
            <a:picLocks noChangeAspect="1"/>
          </p:cNvPicPr>
          <p:nvPr/>
        </p:nvPicPr>
        <p:blipFill>
          <a:blip r:embed="rId3"/>
          <a:stretch>
            <a:fillRect/>
          </a:stretch>
        </p:blipFill>
        <p:spPr>
          <a:xfrm>
            <a:off x="311700" y="2007184"/>
            <a:ext cx="4387255" cy="2756424"/>
          </a:xfrm>
          <a:prstGeom prst="rect">
            <a:avLst/>
          </a:prstGeom>
        </p:spPr>
      </p:pic>
      <p:pic>
        <p:nvPicPr>
          <p:cNvPr id="11" name="图片 10" descr="表格&#10;&#10;描述已自动生成">
            <a:extLst>
              <a:ext uri="{FF2B5EF4-FFF2-40B4-BE49-F238E27FC236}">
                <a16:creationId xmlns:a16="http://schemas.microsoft.com/office/drawing/2014/main" id="{CFE7631F-5F0A-54E5-50CF-087BC71C9B0E}"/>
              </a:ext>
            </a:extLst>
          </p:cNvPr>
          <p:cNvPicPr>
            <a:picLocks noChangeAspect="1"/>
          </p:cNvPicPr>
          <p:nvPr/>
        </p:nvPicPr>
        <p:blipFill>
          <a:blip r:embed="rId4"/>
          <a:stretch>
            <a:fillRect/>
          </a:stretch>
        </p:blipFill>
        <p:spPr>
          <a:xfrm>
            <a:off x="4698955" y="2148055"/>
            <a:ext cx="3714286" cy="2676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151E1-D9BD-5AC0-97C4-656D3D7E8D64}"/>
              </a:ext>
            </a:extLst>
          </p:cNvPr>
          <p:cNvSpPr>
            <a:spLocks noGrp="1"/>
          </p:cNvSpPr>
          <p:nvPr>
            <p:ph type="title"/>
          </p:nvPr>
        </p:nvSpPr>
        <p:spPr>
          <a:xfrm>
            <a:off x="311700" y="445025"/>
            <a:ext cx="8608182" cy="707400"/>
          </a:xfrm>
        </p:spPr>
        <p:txBody>
          <a:bodyPr>
            <a:noAutofit/>
          </a:bodyPr>
          <a:lstStyle/>
          <a:p>
            <a:r>
              <a:rPr lang="en-US" sz="3000" dirty="0"/>
              <a:t>A Comparative Study of Classification Techniques On Adult [2]</a:t>
            </a:r>
            <a:endParaRPr lang="en-GB" sz="3000" dirty="0"/>
          </a:p>
        </p:txBody>
      </p:sp>
      <p:sp>
        <p:nvSpPr>
          <p:cNvPr id="3" name="文本占位符 2">
            <a:extLst>
              <a:ext uri="{FF2B5EF4-FFF2-40B4-BE49-F238E27FC236}">
                <a16:creationId xmlns:a16="http://schemas.microsoft.com/office/drawing/2014/main" id="{6D6827C3-77BD-8A79-4934-9A026EC57E21}"/>
              </a:ext>
            </a:extLst>
          </p:cNvPr>
          <p:cNvSpPr>
            <a:spLocks noGrp="1"/>
          </p:cNvSpPr>
          <p:nvPr>
            <p:ph type="body" idx="1"/>
          </p:nvPr>
        </p:nvSpPr>
        <p:spPr/>
        <p:txBody>
          <a:bodyPr/>
          <a:lstStyle/>
          <a:p>
            <a:pPr marL="0" indent="0">
              <a:lnSpc>
                <a:spcPct val="105000"/>
              </a:lnSpc>
              <a:spcAft>
                <a:spcPts val="1200"/>
              </a:spcAft>
              <a:buNone/>
            </a:pPr>
            <a:r>
              <a:rPr lang="en-GB" sz="1700" dirty="0">
                <a:solidFill>
                  <a:srgbClr val="123654"/>
                </a:solidFill>
                <a:latin typeface="Arial" panose="020B0604020202020204" pitchFamily="34" charset="0"/>
              </a:rPr>
              <a:t>Paper from </a:t>
            </a:r>
            <a:r>
              <a:rPr lang="en-GB" sz="1700" dirty="0" err="1">
                <a:solidFill>
                  <a:srgbClr val="123654"/>
                </a:solidFill>
                <a:latin typeface="Arial" panose="020B0604020202020204" pitchFamily="34" charset="0"/>
              </a:rPr>
              <a:t>S.deepajothi</a:t>
            </a:r>
            <a:r>
              <a:rPr lang="en-GB" sz="1700" dirty="0">
                <a:solidFill>
                  <a:srgbClr val="123654"/>
                </a:solidFill>
                <a:latin typeface="Arial" panose="020B0604020202020204" pitchFamily="34" charset="0"/>
              </a:rPr>
              <a:t> and D. s </a:t>
            </a:r>
            <a:r>
              <a:rPr lang="en-GB" sz="1700" dirty="0" err="1">
                <a:solidFill>
                  <a:srgbClr val="123654"/>
                </a:solidFill>
                <a:latin typeface="Arial" panose="020B0604020202020204" pitchFamily="34" charset="0"/>
              </a:rPr>
              <a:t>selvarajan</a:t>
            </a:r>
            <a:r>
              <a:rPr lang="en-GB" sz="1700" dirty="0">
                <a:solidFill>
                  <a:srgbClr val="123654"/>
                </a:solidFill>
                <a:latin typeface="Arial" panose="020B0604020202020204" pitchFamily="34" charset="0"/>
              </a:rPr>
              <a:t>. Used four different algorithms, including naïve Bayesian, Zero R, K-means and Random Forest to compare the accuracy.</a:t>
            </a:r>
          </a:p>
        </p:txBody>
      </p:sp>
    </p:spTree>
    <p:extLst>
      <p:ext uri="{BB962C8B-B14F-4D97-AF65-F5344CB8AC3E}">
        <p14:creationId xmlns:p14="http://schemas.microsoft.com/office/powerpoint/2010/main" val="195106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C81EF-3792-ED0B-243D-F0972E10CA65}"/>
              </a:ext>
            </a:extLst>
          </p:cNvPr>
          <p:cNvSpPr>
            <a:spLocks noGrp="1"/>
          </p:cNvSpPr>
          <p:nvPr>
            <p:ph type="title"/>
          </p:nvPr>
        </p:nvSpPr>
        <p:spPr>
          <a:xfrm>
            <a:off x="114477" y="0"/>
            <a:ext cx="8520600" cy="707400"/>
          </a:xfrm>
        </p:spPr>
        <p:txBody>
          <a:bodyPr>
            <a:normAutofit fontScale="90000"/>
          </a:bodyPr>
          <a:lstStyle/>
          <a:p>
            <a:r>
              <a:rPr lang="en-US" altLang="zh-CN" sz="3200" dirty="0"/>
              <a:t>A Comparative Study of Classification Techniques On Adult [2]</a:t>
            </a:r>
            <a:endParaRPr lang="en-GB" sz="3200" dirty="0"/>
          </a:p>
        </p:txBody>
      </p:sp>
      <p:pic>
        <p:nvPicPr>
          <p:cNvPr id="7" name="图片 6" descr="图表, 树状图&#10;&#10;描述已自动生成">
            <a:extLst>
              <a:ext uri="{FF2B5EF4-FFF2-40B4-BE49-F238E27FC236}">
                <a16:creationId xmlns:a16="http://schemas.microsoft.com/office/drawing/2014/main" id="{08DB639A-BA10-BE69-EF39-DCE9AB3C1200}"/>
              </a:ext>
            </a:extLst>
          </p:cNvPr>
          <p:cNvPicPr>
            <a:picLocks noChangeAspect="1"/>
          </p:cNvPicPr>
          <p:nvPr/>
        </p:nvPicPr>
        <p:blipFill>
          <a:blip r:embed="rId2"/>
          <a:stretch>
            <a:fillRect/>
          </a:stretch>
        </p:blipFill>
        <p:spPr>
          <a:xfrm>
            <a:off x="394448" y="576186"/>
            <a:ext cx="3552024" cy="2275432"/>
          </a:xfrm>
          <a:prstGeom prst="rect">
            <a:avLst/>
          </a:prstGeom>
        </p:spPr>
      </p:pic>
      <p:pic>
        <p:nvPicPr>
          <p:cNvPr id="13" name="图片 12" descr="图表, 树状图&#10;&#10;描述已自动生成">
            <a:extLst>
              <a:ext uri="{FF2B5EF4-FFF2-40B4-BE49-F238E27FC236}">
                <a16:creationId xmlns:a16="http://schemas.microsoft.com/office/drawing/2014/main" id="{E0DDD9E6-9400-76CA-D956-04EBA44BFF31}"/>
              </a:ext>
            </a:extLst>
          </p:cNvPr>
          <p:cNvPicPr>
            <a:picLocks noChangeAspect="1"/>
          </p:cNvPicPr>
          <p:nvPr/>
        </p:nvPicPr>
        <p:blipFill>
          <a:blip r:embed="rId3"/>
          <a:stretch>
            <a:fillRect/>
          </a:stretch>
        </p:blipFill>
        <p:spPr>
          <a:xfrm>
            <a:off x="4572000" y="576186"/>
            <a:ext cx="3668999" cy="2275432"/>
          </a:xfrm>
          <a:prstGeom prst="rect">
            <a:avLst/>
          </a:prstGeom>
        </p:spPr>
      </p:pic>
      <p:pic>
        <p:nvPicPr>
          <p:cNvPr id="15" name="图片 14" descr="图表&#10;&#10;描述已自动生成">
            <a:extLst>
              <a:ext uri="{FF2B5EF4-FFF2-40B4-BE49-F238E27FC236}">
                <a16:creationId xmlns:a16="http://schemas.microsoft.com/office/drawing/2014/main" id="{ED0FD36D-24C0-5AA3-317C-524FE7666FF5}"/>
              </a:ext>
            </a:extLst>
          </p:cNvPr>
          <p:cNvPicPr>
            <a:picLocks noChangeAspect="1"/>
          </p:cNvPicPr>
          <p:nvPr/>
        </p:nvPicPr>
        <p:blipFill>
          <a:blip r:embed="rId4"/>
          <a:stretch>
            <a:fillRect/>
          </a:stretch>
        </p:blipFill>
        <p:spPr>
          <a:xfrm>
            <a:off x="335960" y="2779899"/>
            <a:ext cx="3669000" cy="2241269"/>
          </a:xfrm>
          <a:prstGeom prst="rect">
            <a:avLst/>
          </a:prstGeom>
        </p:spPr>
      </p:pic>
      <p:pic>
        <p:nvPicPr>
          <p:cNvPr id="17" name="图片 16" descr="图表&#10;&#10;描述已自动生成">
            <a:extLst>
              <a:ext uri="{FF2B5EF4-FFF2-40B4-BE49-F238E27FC236}">
                <a16:creationId xmlns:a16="http://schemas.microsoft.com/office/drawing/2014/main" id="{F1F1F8F9-7632-AAD4-BAA8-0F7055FCFCCD}"/>
              </a:ext>
            </a:extLst>
          </p:cNvPr>
          <p:cNvPicPr>
            <a:picLocks noChangeAspect="1"/>
          </p:cNvPicPr>
          <p:nvPr/>
        </p:nvPicPr>
        <p:blipFill>
          <a:blip r:embed="rId5"/>
          <a:stretch>
            <a:fillRect/>
          </a:stretch>
        </p:blipFill>
        <p:spPr>
          <a:xfrm>
            <a:off x="4572000" y="2779899"/>
            <a:ext cx="3668999" cy="2268913"/>
          </a:xfrm>
          <a:prstGeom prst="rect">
            <a:avLst/>
          </a:prstGeom>
        </p:spPr>
      </p:pic>
    </p:spTree>
    <p:extLst>
      <p:ext uri="{BB962C8B-B14F-4D97-AF65-F5344CB8AC3E}">
        <p14:creationId xmlns:p14="http://schemas.microsoft.com/office/powerpoint/2010/main" val="269288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EEF8A-80E1-0256-0014-124828070293}"/>
              </a:ext>
            </a:extLst>
          </p:cNvPr>
          <p:cNvSpPr>
            <a:spLocks noGrp="1"/>
          </p:cNvSpPr>
          <p:nvPr>
            <p:ph type="title"/>
          </p:nvPr>
        </p:nvSpPr>
        <p:spPr/>
        <p:txBody>
          <a:bodyPr>
            <a:normAutofit/>
          </a:bodyPr>
          <a:lstStyle/>
          <a:p>
            <a:r>
              <a:rPr lang="en-US" altLang="zh-CN" sz="3000" dirty="0"/>
              <a:t>A Comparative Study of Classification Techniques On Adult [2]</a:t>
            </a:r>
            <a:endParaRPr lang="en-GB" sz="3000" dirty="0"/>
          </a:p>
        </p:txBody>
      </p:sp>
      <p:sp>
        <p:nvSpPr>
          <p:cNvPr id="3" name="文本占位符 2">
            <a:extLst>
              <a:ext uri="{FF2B5EF4-FFF2-40B4-BE49-F238E27FC236}">
                <a16:creationId xmlns:a16="http://schemas.microsoft.com/office/drawing/2014/main" id="{6FD8B777-2E91-E7C3-DBD8-E4A96063A24F}"/>
              </a:ext>
            </a:extLst>
          </p:cNvPr>
          <p:cNvSpPr>
            <a:spLocks noGrp="1"/>
          </p:cNvSpPr>
          <p:nvPr>
            <p:ph type="body" idx="1"/>
          </p:nvPr>
        </p:nvSpPr>
        <p:spPr/>
        <p:txBody>
          <a:bodyPr>
            <a:normAutofit lnSpcReduction="10000"/>
          </a:bodyPr>
          <a:lstStyle/>
          <a:p>
            <a:pPr marL="285750" indent="-285750">
              <a:spcAft>
                <a:spcPts val="1200"/>
              </a:spcAft>
            </a:pPr>
            <a:r>
              <a:rPr lang="en-GB" sz="1700" dirty="0">
                <a:solidFill>
                  <a:srgbClr val="123654"/>
                </a:solidFill>
                <a:latin typeface="Arial" panose="020B0604020202020204" pitchFamily="34" charset="0"/>
              </a:rPr>
              <a:t>The result is similar to the paper, </a:t>
            </a:r>
            <a:r>
              <a:rPr lang="en-US" sz="1700" dirty="0">
                <a:solidFill>
                  <a:srgbClr val="123654"/>
                </a:solidFill>
                <a:latin typeface="Arial" panose="020B0604020202020204" pitchFamily="34" charset="0"/>
              </a:rPr>
              <a:t>where Random Forest and Naive Bayesian has the relative higher accuracy than K-means and Zero R.</a:t>
            </a:r>
          </a:p>
          <a:p>
            <a:pPr marL="285750" indent="-285750">
              <a:spcAft>
                <a:spcPts val="1200"/>
              </a:spcAft>
            </a:pPr>
            <a:r>
              <a:rPr lang="en-US" sz="1700" dirty="0">
                <a:solidFill>
                  <a:srgbClr val="123654"/>
                </a:solidFill>
                <a:latin typeface="Arial" panose="020B0604020202020204" pitchFamily="34" charset="0"/>
              </a:rPr>
              <a:t>The result may because of the high accuracy for Naive Bayesian and Random Forest classifier when dealing with the large-scale data set.</a:t>
            </a:r>
          </a:p>
          <a:p>
            <a:pPr marL="285750" indent="-285750">
              <a:spcAft>
                <a:spcPts val="1200"/>
              </a:spcAft>
            </a:pPr>
            <a:r>
              <a:rPr lang="en-US" sz="1700" dirty="0">
                <a:solidFill>
                  <a:srgbClr val="123654"/>
                </a:solidFill>
                <a:latin typeface="Arial" panose="020B0604020202020204" pitchFamily="34" charset="0"/>
              </a:rPr>
              <a:t>K-means as unsupervised learning, learn from un-tagged dataset. Although dimensionality reduction was already done in the code, the high dimension still drag the accuracy.</a:t>
            </a:r>
          </a:p>
          <a:p>
            <a:pPr marL="285750" indent="-285750">
              <a:spcAft>
                <a:spcPts val="1200"/>
              </a:spcAft>
            </a:pPr>
            <a:r>
              <a:rPr lang="en-US" sz="1700" dirty="0">
                <a:solidFill>
                  <a:srgbClr val="123654"/>
                </a:solidFill>
                <a:latin typeface="Arial" panose="020B0604020202020204" pitchFamily="34" charset="0"/>
              </a:rPr>
              <a:t>Zero R is a naive approach to classify a dataset, which based on target and ignores other independent attributes, so it brings fast computing with relative low accuracy.</a:t>
            </a:r>
            <a:endParaRPr lang="en-GB" sz="1700" dirty="0">
              <a:solidFill>
                <a:srgbClr val="123654"/>
              </a:solidFill>
              <a:latin typeface="Arial" panose="020B0604020202020204" pitchFamily="34" charset="0"/>
            </a:endParaRPr>
          </a:p>
        </p:txBody>
      </p:sp>
    </p:spTree>
    <p:extLst>
      <p:ext uri="{BB962C8B-B14F-4D97-AF65-F5344CB8AC3E}">
        <p14:creationId xmlns:p14="http://schemas.microsoft.com/office/powerpoint/2010/main" val="267027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644FE-3F65-3BED-6F7B-39A7FFD354F1}"/>
              </a:ext>
            </a:extLst>
          </p:cNvPr>
          <p:cNvSpPr>
            <a:spLocks noGrp="1"/>
          </p:cNvSpPr>
          <p:nvPr>
            <p:ph type="title"/>
          </p:nvPr>
        </p:nvSpPr>
        <p:spPr/>
        <p:txBody>
          <a:bodyPr>
            <a:normAutofit fontScale="90000"/>
          </a:bodyPr>
          <a:lstStyle/>
          <a:p>
            <a:r>
              <a:rPr lang="en-GB" dirty="0"/>
              <a:t>New Approaches</a:t>
            </a:r>
          </a:p>
        </p:txBody>
      </p:sp>
      <p:sp>
        <p:nvSpPr>
          <p:cNvPr id="3" name="文本占位符 2">
            <a:extLst>
              <a:ext uri="{FF2B5EF4-FFF2-40B4-BE49-F238E27FC236}">
                <a16:creationId xmlns:a16="http://schemas.microsoft.com/office/drawing/2014/main" id="{2EF78B9D-169D-7EB0-0021-4F138175E6B6}"/>
              </a:ext>
            </a:extLst>
          </p:cNvPr>
          <p:cNvSpPr>
            <a:spLocks noGrp="1"/>
          </p:cNvSpPr>
          <p:nvPr>
            <p:ph type="body" idx="1"/>
          </p:nvPr>
        </p:nvSpPr>
        <p:spPr/>
        <p:txBody>
          <a:bodyPr/>
          <a:lstStyle/>
          <a:p>
            <a:pPr marL="285750" indent="-285750">
              <a:spcAft>
                <a:spcPts val="1200"/>
              </a:spcAft>
            </a:pPr>
            <a:r>
              <a:rPr lang="en-US" sz="1700" dirty="0">
                <a:solidFill>
                  <a:srgbClr val="123654"/>
                </a:solidFill>
                <a:latin typeface="Arial" panose="020B0604020202020204" pitchFamily="34" charset="0"/>
              </a:rPr>
              <a:t>Logistic Regression use several independent variables to predict categorical dependent variables. We use Logistic Regression to build the model and predict the income level in order to see the accuracy.</a:t>
            </a:r>
          </a:p>
          <a:p>
            <a:pPr marL="285750" indent="-285750">
              <a:spcAft>
                <a:spcPts val="1200"/>
              </a:spcAft>
            </a:pPr>
            <a:r>
              <a:rPr lang="en-US" sz="1700" dirty="0">
                <a:solidFill>
                  <a:srgbClr val="123654"/>
                </a:solidFill>
                <a:latin typeface="Arial" panose="020B0604020202020204" pitchFamily="34" charset="0"/>
              </a:rPr>
              <a:t>The Support Vector Machine (SVM) can be used to classify the dataset into two groups, which is fit for the adult dataset. The SVM with the principle of a maximum marginal classifier, and a multi-dimensional space to classify data points since the SVM generates a hyperplane in a multi-dimensional space. We use the SVM classifier to build the model and predict the income level in order to see the accuracy of SVM. </a:t>
            </a:r>
            <a:endParaRPr lang="en-GB" sz="1700" dirty="0">
              <a:solidFill>
                <a:srgbClr val="123654"/>
              </a:solidFill>
              <a:latin typeface="Arial" panose="020B0604020202020204" pitchFamily="34" charset="0"/>
            </a:endParaRPr>
          </a:p>
        </p:txBody>
      </p:sp>
    </p:spTree>
    <p:extLst>
      <p:ext uri="{BB962C8B-B14F-4D97-AF65-F5344CB8AC3E}">
        <p14:creationId xmlns:p14="http://schemas.microsoft.com/office/powerpoint/2010/main" val="1619021523"/>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811</Words>
  <Application>Microsoft Office PowerPoint</Application>
  <PresentationFormat>全屏显示(16:9)</PresentationFormat>
  <Paragraphs>58</Paragraphs>
  <Slides>14</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Open Sans</vt:lpstr>
      <vt:lpstr>Times New Roman</vt:lpstr>
      <vt:lpstr>Arial</vt:lpstr>
      <vt:lpstr>PT Sans Narrow</vt:lpstr>
      <vt:lpstr>Tropic</vt:lpstr>
      <vt:lpstr>Prediction of Adult Census Income Level</vt:lpstr>
      <vt:lpstr>Outline</vt:lpstr>
      <vt:lpstr>Introduction</vt:lpstr>
      <vt:lpstr>Exploratory Data Analysis (EDA)</vt:lpstr>
      <vt:lpstr>Using  decision  tree  classifier  to  predict  income levels [1]</vt:lpstr>
      <vt:lpstr>A Comparative Study of Classification Techniques On Adult [2]</vt:lpstr>
      <vt:lpstr>A Comparative Study of Classification Techniques On Adult [2]</vt:lpstr>
      <vt:lpstr>A Comparative Study of Classification Techniques On Adult [2]</vt:lpstr>
      <vt:lpstr>New Approaches</vt:lpstr>
      <vt:lpstr>New Approaches – Logistic Regression</vt:lpstr>
      <vt:lpstr>New Approaches - SVM</vt:lpstr>
      <vt:lpstr>Comparison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Adult Census Income Level</dc:title>
  <dc:creator>Ted Wu</dc:creator>
  <cp:lastModifiedBy>Wu Ted</cp:lastModifiedBy>
  <cp:revision>3</cp:revision>
  <dcterms:modified xsi:type="dcterms:W3CDTF">2022-12-15T05:06:17Z</dcterms:modified>
</cp:coreProperties>
</file>